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80" r:id="rId3"/>
    <p:sldId id="281" r:id="rId4"/>
    <p:sldId id="282" r:id="rId5"/>
    <p:sldId id="283" r:id="rId6"/>
    <p:sldId id="847" r:id="rId7"/>
    <p:sldId id="284" r:id="rId8"/>
    <p:sldId id="285" r:id="rId9"/>
    <p:sldId id="289" r:id="rId10"/>
    <p:sldId id="286" r:id="rId11"/>
    <p:sldId id="290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38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3E96-4BB5-418D-B9AE-A675BC6997F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7C6AA-1E52-41F1-BB99-668200B58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18 Jun 2024 by Noah Mulvaney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7C6AA-1E52-41F1-BB99-668200B58A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3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67B5-CD9D-E0F1-A8CB-801DAC887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17D25-156D-76EF-DD04-B2311FF0B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86BE-E87C-50EC-6274-93DB2FAF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1C61C-9561-E151-FEE3-36B153E5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3FE0-2949-7831-FEEE-D30EB96D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6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8ED1-C4E1-9A0E-7269-5C22EDE5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4E951-8C8B-E015-B92A-4B4EA49C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1ABA-FE5A-7958-5E64-4DEAAB3C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08A9C-F630-8C1A-F326-A8FA7343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A937-A714-AF06-E19D-0EF09E8E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8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CCDF5A-6FEE-C8C6-C03D-AAF03B515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A314F-560F-8A09-5DC7-950546D74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4F42C-62E0-0EC8-67EC-62F80A7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528B-9D7E-C103-EC0C-6CC00023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8443F-7DFA-8FF4-640A-5F657981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91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586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605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441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035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564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31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66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611A-3CA6-A6FC-0FCB-8CF45AED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8A2D-7B98-E6ED-3DE1-9DD4F8771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ACD5F-3CFB-3097-D6BA-C11B135B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F7AC6-D161-D241-5A4A-9ED9A8EA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E225-B55E-0794-AFDA-77561F6F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56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96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990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50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D32B-5558-B674-AEFD-312F2947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807CD-C8E3-4744-FE43-BDA82488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AC9F7-012A-EF33-37F8-0F0CB8E8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B729-059C-9C89-A19B-23369728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8ECE7-CD61-9A0D-A4AD-0F9A0F14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254D-BA15-7FB6-B38A-4842B8E2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D769-DC1E-874E-9FB3-90E14CEA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2C022-C81E-6725-40AE-596623C5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B0E95-9D51-D69D-2BA7-CFC7715E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5A15B-7C18-5239-34A4-707B2141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BFD5-2363-F526-C402-95452503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143E-94D1-2C6C-71D1-7892BF9C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B3FC-63E8-961B-AF52-22518A3C1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C2836-182F-2B5C-86F9-C73D48E4B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EB2BA-F0EB-A7E6-3E9D-DBFD987F0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54897-AA13-FC34-7D37-0F24BDE01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7317D-7DD7-455D-C402-7C287B3E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FE858-B2E6-E828-13B2-248B9B54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EB187-C830-5A44-A71E-89228294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6FDA-161F-BDBA-1A71-545121DA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BA090-3E7E-92D7-6F25-40155095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6890B-406B-2756-CA24-6C834E51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CE76A-0FEB-3B2A-2C9F-35CA0677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E0D4-26B5-D352-D88D-C757D2EE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6E3B2-0783-6FE9-6E31-A7FD2FB8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0B52-74F8-2F30-7AAF-CBC97C18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2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9CB2-2B9E-DD78-D5C5-0A0856B3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9AC6-CE17-C02F-0851-9C78535D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2D4E-BD3D-1B28-7B2D-2B35601A6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1F58B-4AA9-A37E-35F8-DF5D180B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7FBC8-F850-FD17-A442-4D54E6C5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58383-CFD8-C5D2-A98C-57651D8B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7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D275-E1FB-D927-773B-1FE7B92D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FA6B1-B80E-B694-48FE-51ACDA579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329B7-1667-61F9-3345-E7B103590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D2CD7-1144-8880-B689-B962B79A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27FED-1091-B01A-4033-99BD1490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78C9F-0BB8-337F-F02A-7CF1DB2C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7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BB6C3-17D8-E1ED-4360-5B9CAA7A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60B21-8ECD-F78F-0E6B-D1DAA6DE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B57F-DEB3-D61D-0858-3DE77DA24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9F67E-76FB-44FF-8145-A9F6CB8E70E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727C8-100E-5326-0052-D354E0DC0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2C5BF-603F-77F4-BB08-54D559679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C48D5-575B-4831-8185-32A106A03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20" y="5666008"/>
            <a:ext cx="13280983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4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507" y="3721029"/>
            <a:ext cx="10363200" cy="1135288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69381E"/>
                </a:solidFill>
              </a:rPr>
              <a:t>Mobile Platform Basics</a:t>
            </a:r>
            <a:br>
              <a:rPr lang="en-US" sz="5400" b="1" dirty="0">
                <a:solidFill>
                  <a:srgbClr val="69381E"/>
                </a:solidFill>
              </a:rPr>
            </a:br>
            <a:r>
              <a:rPr lang="en-US" sz="2700" b="1" dirty="0">
                <a:solidFill>
                  <a:srgbClr val="69381E"/>
                </a:solidFill>
              </a:rPr>
              <a:t>Using an Arduino Motor Shield and C Programming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9181" y="6479816"/>
            <a:ext cx="849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ELECTRICAL ENGINEERING AND COMPUTER SCIENCE, COLLEGE OF ENGINEERING AND PHYSICAL SCIENCES</a:t>
            </a:r>
          </a:p>
        </p:txBody>
      </p:sp>
      <p:pic>
        <p:nvPicPr>
          <p:cNvPr id="5" name="Picture 4" descr="A brown and white logo&#10;&#10;Description automatically generated">
            <a:extLst>
              <a:ext uri="{FF2B5EF4-FFF2-40B4-BE49-F238E27FC236}">
                <a16:creationId xmlns:a16="http://schemas.microsoft.com/office/drawing/2014/main" id="{3657B848-9185-CF14-1F4E-85140D679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82" y="1204305"/>
            <a:ext cx="3194050" cy="1136650"/>
          </a:xfrm>
          <a:prstGeom prst="rect">
            <a:avLst/>
          </a:prstGeom>
        </p:spPr>
      </p:pic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8B0AB509-5D45-0A0A-0880-41234B4C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177-A86A-DF76-BF77-97EBAF12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E90CD7-328C-995B-A1FC-BB576EC2830D}"/>
              </a:ext>
            </a:extLst>
          </p:cNvPr>
          <p:cNvGrpSpPr/>
          <p:nvPr/>
        </p:nvGrpSpPr>
        <p:grpSpPr>
          <a:xfrm>
            <a:off x="1104275" y="1988278"/>
            <a:ext cx="5656287" cy="2881443"/>
            <a:chOff x="6096000" y="1988278"/>
            <a:chExt cx="5656287" cy="28814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B35BFC-56A3-B33A-51B2-9C4282E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988278"/>
              <a:ext cx="4322164" cy="2881443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44892CCE-9211-6113-0230-1A615B84656B}"/>
                </a:ext>
              </a:extLst>
            </p:cNvPr>
            <p:cNvSpPr/>
            <p:nvPr/>
          </p:nvSpPr>
          <p:spPr>
            <a:xfrm>
              <a:off x="9923489" y="2263515"/>
              <a:ext cx="494675" cy="231098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E6E008-F0F2-5BD5-6641-2654E01F5F45}"/>
                </a:ext>
              </a:extLst>
            </p:cNvPr>
            <p:cNvSpPr txBox="1"/>
            <p:nvPr/>
          </p:nvSpPr>
          <p:spPr>
            <a:xfrm>
              <a:off x="10418164" y="2828834"/>
              <a:ext cx="1334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your own route for the platform.</a:t>
              </a:r>
            </a:p>
          </p:txBody>
        </p:sp>
      </p:grp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19FEB0FE-BA4E-7467-6B3E-3A7D81A5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6AD9-6B48-7191-7D5F-50B37470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C71C-0988-5767-4E03-08A19EF4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needed, you can switch the connection of a motor with the shield to reverse the motor.</a:t>
            </a:r>
          </a:p>
          <a:p>
            <a:r>
              <a:rPr lang="en-US" dirty="0"/>
              <a:t>Change the route planned by altering the code in the loop function.</a:t>
            </a:r>
          </a:p>
          <a:p>
            <a:r>
              <a:rPr lang="en-US" dirty="0"/>
              <a:t>We will build on this module to design an adaptive cruise control system.</a:t>
            </a:r>
          </a:p>
        </p:txBody>
      </p:sp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C38447AA-A4B9-ACD6-B91F-A219C2E0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EBA6-6320-690B-9ECA-53F03624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4BB5-11C7-2C86-48EE-CDD6BB6EA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To understand how to use the Adafruit Motor Shield to control four DC motors.</a:t>
            </a:r>
          </a:p>
          <a:p>
            <a:r>
              <a:rPr lang="en-US" dirty="0"/>
              <a:t>To understand how to combine the movement of the four motors to control the mobile platform.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C3CCB-BA64-C649-4BD6-34148632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6" r="21761" b="-2"/>
          <a:stretch/>
        </p:blipFill>
        <p:spPr>
          <a:xfrm>
            <a:off x="6197600" y="1336735"/>
            <a:ext cx="5384800" cy="4525963"/>
          </a:xfrm>
          <a:prstGeom prst="rect">
            <a:avLst/>
          </a:prstGeom>
          <a:noFill/>
        </p:spPr>
      </p:pic>
      <p:pic>
        <p:nvPicPr>
          <p:cNvPr id="5" name="Picture 4" descr="A blue and white symbol&#10;&#10;Description automatically generated">
            <a:extLst>
              <a:ext uri="{FF2B5EF4-FFF2-40B4-BE49-F238E27FC236}">
                <a16:creationId xmlns:a16="http://schemas.microsoft.com/office/drawing/2014/main" id="{2F79F2A7-734A-EE12-A8B4-DCE061C6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0E42-A848-E73A-E222-DDD0E44D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Adafruit Motor Shield v2.3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5E2E6-6DAA-34CE-AF80-F0B986F14630}"/>
              </a:ext>
            </a:extLst>
          </p:cNvPr>
          <p:cNvSpPr txBox="1"/>
          <p:nvPr/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① DC power supply (AA battery pack)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② Power indicator LED 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③ M1 motor connection ports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④ M2 motor connection ports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⑤ M3 motor connection ports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⑥ M4 motor connection ports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⑦ GND</a:t>
            </a:r>
          </a:p>
          <a:p>
            <a:pPr defTabSz="457200">
              <a:spcBef>
                <a:spcPct val="20000"/>
              </a:spcBef>
            </a:pPr>
            <a:r>
              <a:rPr lang="en-US" sz="1400" kern="1200">
                <a:latin typeface="+mn-lt"/>
                <a:ea typeface="+mn-ea"/>
                <a:cs typeface="+mn-cs"/>
              </a:rPr>
              <a:t>⑧ Reset button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41662-7B82-D570-90C3-A2BD9F3AB10A}"/>
              </a:ext>
            </a:extLst>
          </p:cNvPr>
          <p:cNvGrpSpPr/>
          <p:nvPr/>
        </p:nvGrpSpPr>
        <p:grpSpPr>
          <a:xfrm>
            <a:off x="4766733" y="869774"/>
            <a:ext cx="6815667" cy="4659663"/>
            <a:chOff x="469124" y="1331019"/>
            <a:chExt cx="6154128" cy="42073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5FA5B6-F605-A3DC-1A7E-08D1D8523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706" y="1486053"/>
              <a:ext cx="5017452" cy="36830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9CD210-0CB8-C27E-8018-6564954681B8}"/>
                </a:ext>
              </a:extLst>
            </p:cNvPr>
            <p:cNvSpPr txBox="1"/>
            <p:nvPr/>
          </p:nvSpPr>
          <p:spPr>
            <a:xfrm>
              <a:off x="809852" y="1331019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⑧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235F74-2ADE-D336-4E65-62E2776AA6EE}"/>
                </a:ext>
              </a:extLst>
            </p:cNvPr>
            <p:cNvSpPr txBox="1"/>
            <p:nvPr/>
          </p:nvSpPr>
          <p:spPr>
            <a:xfrm>
              <a:off x="493648" y="2939388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③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888DB-475F-F338-E4A1-E681CDB0746C}"/>
                </a:ext>
              </a:extLst>
            </p:cNvPr>
            <p:cNvSpPr txBox="1"/>
            <p:nvPr/>
          </p:nvSpPr>
          <p:spPr>
            <a:xfrm>
              <a:off x="620807" y="3534120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⑦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412A0-DA74-DA93-1561-76CA1D62DDE3}"/>
                </a:ext>
              </a:extLst>
            </p:cNvPr>
            <p:cNvSpPr txBox="1"/>
            <p:nvPr/>
          </p:nvSpPr>
          <p:spPr>
            <a:xfrm>
              <a:off x="469124" y="4363091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④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63817B-9AD8-48AA-7F8C-CA638A32890B}"/>
                </a:ext>
              </a:extLst>
            </p:cNvPr>
            <p:cNvSpPr txBox="1"/>
            <p:nvPr/>
          </p:nvSpPr>
          <p:spPr>
            <a:xfrm>
              <a:off x="1654548" y="5155429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②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23E3D4-DE2A-800F-43EB-B3ED77A62A3A}"/>
                </a:ext>
              </a:extLst>
            </p:cNvPr>
            <p:cNvSpPr txBox="1"/>
            <p:nvPr/>
          </p:nvSpPr>
          <p:spPr>
            <a:xfrm>
              <a:off x="3248774" y="5169077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①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810E7-04C0-FABD-A0EE-21B439B55FDC}"/>
                </a:ext>
              </a:extLst>
            </p:cNvPr>
            <p:cNvSpPr txBox="1"/>
            <p:nvPr/>
          </p:nvSpPr>
          <p:spPr>
            <a:xfrm>
              <a:off x="6139158" y="4771326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⑤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05815-1546-6034-BCDE-6778AC040622}"/>
                </a:ext>
              </a:extLst>
            </p:cNvPr>
            <p:cNvSpPr txBox="1"/>
            <p:nvPr/>
          </p:nvSpPr>
          <p:spPr>
            <a:xfrm>
              <a:off x="6096000" y="3892075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⑦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72D0AF-00E5-241A-BC47-C7090F1238F7}"/>
                </a:ext>
              </a:extLst>
            </p:cNvPr>
            <p:cNvSpPr txBox="1"/>
            <p:nvPr/>
          </p:nvSpPr>
          <p:spPr>
            <a:xfrm>
              <a:off x="6064625" y="3094482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05840">
                <a:spcAft>
                  <a:spcPts val="600"/>
                </a:spcAft>
              </a:pPr>
              <a:r>
                <a:rPr lang="en-US" sz="198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⑥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824AC29-BDA2-B448-0795-2E17A635E0B7}"/>
                </a:ext>
              </a:extLst>
            </p:cNvPr>
            <p:cNvCxnSpPr>
              <a:cxnSpLocks/>
            </p:cNvCxnSpPr>
            <p:nvPr/>
          </p:nvCxnSpPr>
          <p:spPr>
            <a:xfrm>
              <a:off x="1114745" y="1602304"/>
              <a:ext cx="794005" cy="10163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377DF3-E950-5776-9991-341F3CFDD873}"/>
                </a:ext>
              </a:extLst>
            </p:cNvPr>
            <p:cNvCxnSpPr>
              <a:cxnSpLocks/>
            </p:cNvCxnSpPr>
            <p:nvPr/>
          </p:nvCxnSpPr>
          <p:spPr>
            <a:xfrm>
              <a:off x="862046" y="3124054"/>
              <a:ext cx="802886" cy="1134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6CB884B-C2FA-3F22-1E47-39A8FB761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30" y="3555630"/>
              <a:ext cx="703518" cy="9758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4CBFEB-026D-5A6E-AFE4-A60A31ED2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535" y="3873142"/>
              <a:ext cx="863397" cy="563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395323-D97D-954B-09BF-BD807089E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339" y="4404578"/>
              <a:ext cx="545330" cy="8252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2D9E13-DD3D-4517-504F-32D7874269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1317" y="4955992"/>
              <a:ext cx="467804" cy="3416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6F5608-08E7-4A77-EECE-47AA22F49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4529" y="4404578"/>
              <a:ext cx="452143" cy="4322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97F3BC-CC22-BDA2-2826-37DE9918D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175" y="4079853"/>
              <a:ext cx="31155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4DF2DC-2070-FC85-3092-27A090BAD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1923" y="3362353"/>
              <a:ext cx="392804" cy="3865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352D5F58-B3B6-CF2C-E485-DB79C76D2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B51-B954-972B-A000-99BD346C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15" y="44454"/>
            <a:ext cx="10972800" cy="1143000"/>
          </a:xfrm>
        </p:spPr>
        <p:txBody>
          <a:bodyPr/>
          <a:lstStyle/>
          <a:p>
            <a:r>
              <a:rPr lang="en-US" dirty="0"/>
              <a:t>Installing the Motor 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CA9D5-0619-1898-368E-546C5B69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1" y="1187595"/>
            <a:ext cx="7118074" cy="48084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Attach the motor shield to the Arduino board.</a:t>
            </a:r>
          </a:p>
          <a:p>
            <a:r>
              <a:rPr lang="en-US" dirty="0"/>
              <a:t>Try to avoid bending the pins.</a:t>
            </a:r>
          </a:p>
          <a:p>
            <a:r>
              <a:rPr lang="en-US" dirty="0"/>
              <a:t>You can now connect the motors and the battery to the shield.</a:t>
            </a:r>
          </a:p>
          <a:p>
            <a:pPr lvl="1"/>
            <a:r>
              <a:rPr lang="en-US" dirty="0"/>
              <a:t>The direction (plus vs. minus) of the DC motors does not matter at this point. If they spin the wrong direction, we will just swap the polarity</a:t>
            </a:r>
          </a:p>
          <a:p>
            <a:pPr lvl="1"/>
            <a:r>
              <a:rPr lang="en-US" dirty="0"/>
              <a:t>Be sure the battery pack is connected in the correct directions. Red to positive; black to negative.</a:t>
            </a:r>
          </a:p>
          <a:p>
            <a:pPr lvl="1"/>
            <a:r>
              <a:rPr lang="en-US" dirty="0"/>
              <a:t>Do not put all four batteries in the battery pack until you have double checked your circuit.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B4237-10C9-5750-F1C7-590A5483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5" t="42157" r="18715" b="40588"/>
          <a:stretch/>
        </p:blipFill>
        <p:spPr>
          <a:xfrm>
            <a:off x="7462665" y="1390341"/>
            <a:ext cx="4337486" cy="1711653"/>
          </a:xfrm>
          <a:prstGeom prst="rect">
            <a:avLst/>
          </a:prstGeom>
        </p:spPr>
      </p:pic>
      <p:pic>
        <p:nvPicPr>
          <p:cNvPr id="5" name="Picture 4" descr="A blue and white symbol&#10;&#10;Description automatically generated">
            <a:extLst>
              <a:ext uri="{FF2B5EF4-FFF2-40B4-BE49-F238E27FC236}">
                <a16:creationId xmlns:a16="http://schemas.microsoft.com/office/drawing/2014/main" id="{34F0D93C-8723-75DA-60FE-441165055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  <p:pic>
        <p:nvPicPr>
          <p:cNvPr id="6" name="Picture 5" descr="A circuit board with batteries connected to it&#10;&#10;Description automatically generated">
            <a:extLst>
              <a:ext uri="{FF2B5EF4-FFF2-40B4-BE49-F238E27FC236}">
                <a16:creationId xmlns:a16="http://schemas.microsoft.com/office/drawing/2014/main" id="{78171694-C595-60D2-BF77-F0731830D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"/>
          <a:stretch/>
        </p:blipFill>
        <p:spPr>
          <a:xfrm>
            <a:off x="7921311" y="3134582"/>
            <a:ext cx="3420194" cy="27477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4DC0C26-2F4D-5BD5-DA9B-8C4331B5D28F}"/>
              </a:ext>
            </a:extLst>
          </p:cNvPr>
          <p:cNvSpPr/>
          <p:nvPr/>
        </p:nvSpPr>
        <p:spPr>
          <a:xfrm>
            <a:off x="7212322" y="3825099"/>
            <a:ext cx="1507900" cy="4286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2B495-5F86-BCD0-B8C0-E02182657E07}"/>
              </a:ext>
            </a:extLst>
          </p:cNvPr>
          <p:cNvSpPr txBox="1"/>
          <p:nvPr/>
        </p:nvSpPr>
        <p:spPr>
          <a:xfrm>
            <a:off x="7235181" y="3900905"/>
            <a:ext cx="181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M1 = Front Left Motor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84A47-BB63-2449-B066-9DDA07A288E4}"/>
              </a:ext>
            </a:extLst>
          </p:cNvPr>
          <p:cNvGrpSpPr/>
          <p:nvPr/>
        </p:nvGrpSpPr>
        <p:grpSpPr>
          <a:xfrm rot="20980704">
            <a:off x="7169039" y="4237542"/>
            <a:ext cx="1829812" cy="397763"/>
            <a:chOff x="1130136" y="2824827"/>
            <a:chExt cx="3547391" cy="648571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9E43FA0-D947-18EB-36C7-D911D97E9D4D}"/>
                </a:ext>
              </a:extLst>
            </p:cNvPr>
            <p:cNvSpPr/>
            <p:nvPr/>
          </p:nvSpPr>
          <p:spPr>
            <a:xfrm>
              <a:off x="1210297" y="2824827"/>
              <a:ext cx="2923310" cy="6485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95071F-0251-BE80-EC9D-256719CAE6C4}"/>
                </a:ext>
              </a:extLst>
            </p:cNvPr>
            <p:cNvSpPr txBox="1"/>
            <p:nvPr/>
          </p:nvSpPr>
          <p:spPr>
            <a:xfrm>
              <a:off x="1130136" y="2902266"/>
              <a:ext cx="3547391" cy="45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M2 = Front Right Motor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4A8A84-82E0-58A6-5B81-D177A300ED6B}"/>
              </a:ext>
            </a:extLst>
          </p:cNvPr>
          <p:cNvGrpSpPr/>
          <p:nvPr/>
        </p:nvGrpSpPr>
        <p:grpSpPr>
          <a:xfrm rot="20980704" flipH="1">
            <a:off x="10506912" y="3592734"/>
            <a:ext cx="2127831" cy="397763"/>
            <a:chOff x="487626" y="2824827"/>
            <a:chExt cx="3645981" cy="648571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85917D4-AC5B-2928-CC9D-071A1912D21C}"/>
                </a:ext>
              </a:extLst>
            </p:cNvPr>
            <p:cNvSpPr/>
            <p:nvPr/>
          </p:nvSpPr>
          <p:spPr>
            <a:xfrm>
              <a:off x="1210297" y="2824827"/>
              <a:ext cx="2923310" cy="6485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CA9214-5BE9-562E-DAA9-65F271304124}"/>
                </a:ext>
              </a:extLst>
            </p:cNvPr>
            <p:cNvSpPr txBox="1"/>
            <p:nvPr/>
          </p:nvSpPr>
          <p:spPr>
            <a:xfrm>
              <a:off x="487626" y="2899824"/>
              <a:ext cx="3547391" cy="45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M4 Rear Right Motor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595103-190E-0709-4375-B139475946DD}"/>
              </a:ext>
            </a:extLst>
          </p:cNvPr>
          <p:cNvGrpSpPr/>
          <p:nvPr/>
        </p:nvGrpSpPr>
        <p:grpSpPr>
          <a:xfrm flipH="1">
            <a:off x="10575781" y="4120979"/>
            <a:ext cx="2116681" cy="397763"/>
            <a:chOff x="579306" y="2824827"/>
            <a:chExt cx="3554301" cy="64857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59B3544-E433-C48C-5CD3-4734F5904858}"/>
                </a:ext>
              </a:extLst>
            </p:cNvPr>
            <p:cNvSpPr/>
            <p:nvPr/>
          </p:nvSpPr>
          <p:spPr>
            <a:xfrm>
              <a:off x="1210297" y="2824827"/>
              <a:ext cx="2923310" cy="6485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54503F-E040-68FB-C25A-2FEDE3A2FF74}"/>
                </a:ext>
              </a:extLst>
            </p:cNvPr>
            <p:cNvSpPr txBox="1"/>
            <p:nvPr/>
          </p:nvSpPr>
          <p:spPr>
            <a:xfrm>
              <a:off x="579306" y="2917646"/>
              <a:ext cx="3547391" cy="451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M3 Rear Left Motor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35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193D-2BBC-4DF2-B8BB-BD42CDED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Installing Libraries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1FD17E4-72CF-A91F-47C3-4090F7518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We need to install a library to use the motor shield</a:t>
            </a:r>
          </a:p>
          <a:p>
            <a:r>
              <a:rPr lang="en-US" dirty="0"/>
              <a:t>Click on ‘Tools’ at the top left</a:t>
            </a:r>
          </a:p>
          <a:p>
            <a:r>
              <a:rPr lang="en-US" dirty="0"/>
              <a:t>Locate ‘Manage Libraries’ and click on it</a:t>
            </a:r>
          </a:p>
          <a:p>
            <a:r>
              <a:rPr lang="en-US" dirty="0"/>
              <a:t>Search for ‘Adafruit Motor Shield V2 Library’ and install this library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DFBBEA-1D65-DD52-39FF-39192245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2" y="1109846"/>
            <a:ext cx="4130127" cy="46383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C191B1-7945-3AAB-BF0F-2F7946C43D89}"/>
              </a:ext>
            </a:extLst>
          </p:cNvPr>
          <p:cNvCxnSpPr>
            <a:cxnSpLocks/>
          </p:cNvCxnSpPr>
          <p:nvPr/>
        </p:nvCxnSpPr>
        <p:spPr>
          <a:xfrm flipH="1" flipV="1">
            <a:off x="2238375" y="2148071"/>
            <a:ext cx="762000" cy="142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7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DC4F-2B1B-0915-340E-F9622611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27A5C-3190-E0FD-0BE4-E1D986C4C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C40AEE-1254-94F3-AB04-D92EB87CC68E}"/>
              </a:ext>
            </a:extLst>
          </p:cNvPr>
          <p:cNvGrpSpPr/>
          <p:nvPr/>
        </p:nvGrpSpPr>
        <p:grpSpPr>
          <a:xfrm>
            <a:off x="609600" y="1600200"/>
            <a:ext cx="10699978" cy="4010185"/>
            <a:chOff x="609600" y="1600200"/>
            <a:chExt cx="10699978" cy="40101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F4F72-B561-D95F-FC57-8C66557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600200"/>
              <a:ext cx="9951202" cy="401018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31168-CC96-67A3-0452-3F0C7D41968E}"/>
                </a:ext>
              </a:extLst>
            </p:cNvPr>
            <p:cNvCxnSpPr/>
            <p:nvPr/>
          </p:nvCxnSpPr>
          <p:spPr>
            <a:xfrm flipH="1">
              <a:off x="9803566" y="2743200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D8CD46-B41D-387F-A921-E7E514F2D795}"/>
                </a:ext>
              </a:extLst>
            </p:cNvPr>
            <p:cNvCxnSpPr/>
            <p:nvPr/>
          </p:nvCxnSpPr>
          <p:spPr>
            <a:xfrm flipH="1">
              <a:off x="10120858" y="3090472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AED9CEBE-5257-F0EE-E572-01AC1BD8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4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A010-BFD4-57DD-11CE-147C434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32CB6-1775-3DF8-AD59-309098A7F85E}"/>
              </a:ext>
            </a:extLst>
          </p:cNvPr>
          <p:cNvGrpSpPr/>
          <p:nvPr/>
        </p:nvGrpSpPr>
        <p:grpSpPr>
          <a:xfrm>
            <a:off x="609600" y="1417637"/>
            <a:ext cx="4683676" cy="4246203"/>
            <a:chOff x="609600" y="1417637"/>
            <a:chExt cx="4683676" cy="42462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59DB7B-AFEA-F438-1962-4C4B269B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417637"/>
              <a:ext cx="3977898" cy="424620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0BCF61A-CE1B-12FE-CD24-69D097C1BD37}"/>
                </a:ext>
              </a:extLst>
            </p:cNvPr>
            <p:cNvCxnSpPr/>
            <p:nvPr/>
          </p:nvCxnSpPr>
          <p:spPr>
            <a:xfrm flipH="1">
              <a:off x="3510196" y="1876269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D25FC0-BBE3-5AEA-3627-4F8C82AF662D}"/>
                </a:ext>
              </a:extLst>
            </p:cNvPr>
            <p:cNvCxnSpPr/>
            <p:nvPr/>
          </p:nvCxnSpPr>
          <p:spPr>
            <a:xfrm flipH="1">
              <a:off x="4104556" y="2238532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ACD29212-8919-0408-D5CF-7349F5B3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1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A8CF-D280-6695-0511-5E7F0C16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D05F4A-46C7-4D31-539A-ECDD13B13B87}"/>
              </a:ext>
            </a:extLst>
          </p:cNvPr>
          <p:cNvGrpSpPr/>
          <p:nvPr/>
        </p:nvGrpSpPr>
        <p:grpSpPr>
          <a:xfrm>
            <a:off x="1262424" y="1240675"/>
            <a:ext cx="4113866" cy="4376650"/>
            <a:chOff x="6983101" y="1417637"/>
            <a:chExt cx="4113866" cy="43766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7A57A3-E74B-7799-4859-286CDC71D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101" y="1417637"/>
              <a:ext cx="3180229" cy="43766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56243B-8907-C25F-E817-764BA2AD3007}"/>
                </a:ext>
              </a:extLst>
            </p:cNvPr>
            <p:cNvCxnSpPr/>
            <p:nvPr/>
          </p:nvCxnSpPr>
          <p:spPr>
            <a:xfrm flipH="1">
              <a:off x="9908247" y="1636426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D85C78-88CA-9770-C7CF-657F4A8C2BBE}"/>
                </a:ext>
              </a:extLst>
            </p:cNvPr>
            <p:cNvCxnSpPr/>
            <p:nvPr/>
          </p:nvCxnSpPr>
          <p:spPr>
            <a:xfrm flipH="1">
              <a:off x="9908247" y="3902439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AC7772-C6E0-F8A0-BBEA-9762B9E31C49}"/>
                </a:ext>
              </a:extLst>
            </p:cNvPr>
            <p:cNvCxnSpPr/>
            <p:nvPr/>
          </p:nvCxnSpPr>
          <p:spPr>
            <a:xfrm flipH="1">
              <a:off x="9908247" y="4067331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0B9A06C9-C595-4199-BAD2-43FEE64C3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190D-4B1D-A000-D4E2-D891141B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66C0C5-6484-D4C6-AF02-B3E956E84932}"/>
              </a:ext>
            </a:extLst>
          </p:cNvPr>
          <p:cNvGrpSpPr/>
          <p:nvPr/>
        </p:nvGrpSpPr>
        <p:grpSpPr>
          <a:xfrm>
            <a:off x="609600" y="1600201"/>
            <a:ext cx="4322164" cy="4185314"/>
            <a:chOff x="609600" y="1600201"/>
            <a:chExt cx="4322164" cy="41853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E8BC61-8400-B96B-C724-E3B041B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600201"/>
              <a:ext cx="4322164" cy="418531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198B2A-C8EC-7FE2-059F-1C34D552BB3D}"/>
                </a:ext>
              </a:extLst>
            </p:cNvPr>
            <p:cNvCxnSpPr/>
            <p:nvPr/>
          </p:nvCxnSpPr>
          <p:spPr>
            <a:xfrm flipH="1">
              <a:off x="3075480" y="4574499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56381C-AC93-9B53-4F18-A046CBBF1B9D}"/>
                </a:ext>
              </a:extLst>
            </p:cNvPr>
            <p:cNvCxnSpPr/>
            <p:nvPr/>
          </p:nvCxnSpPr>
          <p:spPr>
            <a:xfrm flipH="1">
              <a:off x="2853126" y="5131633"/>
              <a:ext cx="1188720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0D224718-68D9-7F6B-B89A-5AFA897EB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30" y="44454"/>
            <a:ext cx="1264170" cy="12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2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yo_powerpoint_template1 [Read-Only]" id="{4B645B48-1D4D-4A7E-A227-940AAC3A88AC}" vid="{38082606-69BA-4892-877D-46BB1B9206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341</Words>
  <Application>Microsoft Office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Custom Design</vt:lpstr>
      <vt:lpstr>Mobile Platform Basics Using an Arduino Motor Shield and C Programming</vt:lpstr>
      <vt:lpstr>Goals</vt:lpstr>
      <vt:lpstr>Adafruit Motor Shield v2.3</vt:lpstr>
      <vt:lpstr>Installing the Motor Shield</vt:lpstr>
      <vt:lpstr>Installing Libraries</vt:lpstr>
      <vt:lpstr>Code</vt:lpstr>
      <vt:lpstr>Code</vt:lpstr>
      <vt:lpstr>Code</vt:lpstr>
      <vt:lpstr>Code</vt:lpstr>
      <vt:lpstr>Code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Patrick Mulvaney</dc:creator>
  <cp:lastModifiedBy>Matthew Pikal</cp:lastModifiedBy>
  <cp:revision>27</cp:revision>
  <dcterms:created xsi:type="dcterms:W3CDTF">2024-06-06T21:24:29Z</dcterms:created>
  <dcterms:modified xsi:type="dcterms:W3CDTF">2025-06-24T17:10:02Z</dcterms:modified>
</cp:coreProperties>
</file>